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60" r:id="rId5"/>
    <p:sldId id="265" r:id="rId6"/>
    <p:sldId id="267" r:id="rId7"/>
    <p:sldId id="268" r:id="rId8"/>
    <p:sldId id="272" r:id="rId9"/>
    <p:sldId id="269" r:id="rId10"/>
    <p:sldId id="270" r:id="rId11"/>
    <p:sldId id="262" r:id="rId12"/>
    <p:sldId id="271" r:id="rId13"/>
    <p:sldId id="273" r:id="rId14"/>
    <p:sldId id="275" r:id="rId15"/>
    <p:sldId id="274" r:id="rId16"/>
    <p:sldId id="276" r:id="rId17"/>
    <p:sldId id="277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FFF48-1AC2-425F-91D9-5B0875D6228A}" v="2" dt="2023-07-26T14:14:59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7" d="100"/>
          <a:sy n="87" d="100"/>
        </p:scale>
        <p:origin x="20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0D32-F018-AD77-E67A-CE50CE3D6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FDFA0-907A-C11A-35C7-0CE264318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EE527-FCE8-8DB0-7452-47344D8E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E982A-E1AE-4490-9AF0-E04EE70BA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EF44E-F500-3BDA-1226-25082028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5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E82D-6C64-9CBB-5ACA-B13027E2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48C46-EF44-0AA3-6F6D-5DECDE286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1F400-A50B-6FD6-CC74-DC73D3F0D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99151-45EC-B4FE-B7AD-9D52EBD5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3C537-6500-36F6-531E-C508DEB35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2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DB767-C70E-30C2-712E-15BECB491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E9339-427D-744B-DFF7-DAF7F9F3E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63C54-5CBC-49CA-BED0-8E5DC134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FEE5E-E5B5-C42E-28BF-2DEDDD294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AAF70-D732-2C50-87EC-8ED7B2F4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87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BA38-5A13-0D8F-DC14-7D8A1445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A465E-0A93-7421-6B21-3D2C2DB9A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53523-DE00-9EB2-1ED8-4FDA6D4F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1078E-6D2C-702A-5BA4-1375D5F1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E7287-492E-9FFD-67D6-E480EB52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6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C5E6-4032-8E48-E9BB-A90C5755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B796F-884A-CE86-ED13-EFBB5F3AD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5B119-D7A1-002B-924B-34C7D2CE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47A7C-45A4-63DB-2C9C-30CC49CB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88B2B-88E2-AE9F-1BB6-C09D5595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0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0AF4-DAD6-D328-7D48-A5A34D0A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FC7E5-AD7E-14AF-58C3-9591E1359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8535E-0ED3-2F2C-B3DC-4A7AF5ABD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DBE47-DBB2-3FFF-6397-BFFBD49A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02EB2-74A4-46C5-CBCA-19F1E7C8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FBD34-95D1-2A23-EFDD-BDA858DD8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14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1E94A-00F1-6BB5-A4DE-25CBF04FE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BE58A-C994-C25F-1184-205AEF98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9695F-0E02-2126-F33F-1F761E19E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E49FF7-7606-E1E2-ED76-21471D19F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D931A-DB40-4A81-6ECA-7C168323D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54DA19-6E20-5356-1684-6AAAE525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BFCE49-E813-9082-0569-1695E5959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5A9F6-43B5-07FF-8849-AC124E5A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3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8D0C-E5DE-D74E-32FC-44DF72D3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C68DF1-7EDD-AA92-EA29-5DFD258A1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78B17-59EF-8C3F-C567-5DD77403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2CDB7-18AE-38D0-A2BF-297BAB73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BEB2E8-7D23-FE6E-6A52-F007E092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2C13A7-8E95-5ED8-D3F7-D6FB1C98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A5CB5-F0E5-485E-AD92-700E6AA5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8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5D559-E4F1-2510-3236-3E816879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F1917-C083-2882-FEDD-1CB690ECE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33E47-FAA9-AED5-DA5F-EE245C26B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45147-5FF0-2DEE-3604-D087364ED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1C964-DF1A-AF79-88AD-2DC43720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19864-00B5-9502-987B-A083AAD8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2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1E91-8E3D-9CAA-0675-FC83BAA8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CBB00-9268-116E-E60A-CB0EFFD066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11A8E-F715-B924-CBC6-D8908F9E5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ACB46-A0B0-C433-265F-9F8F37279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CF139-023B-A249-6048-746FEB84F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F5DAA-21F5-0ECF-1AE0-648E187BC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98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9A337-4677-3636-F5CE-B1E5B2C7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A5662-3FB8-3AC3-5A75-53E9C98A5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DC8F1-B0E6-4A72-AAB0-CD7183D6E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CBC91-C92A-43A0-AA70-06FDDE079E41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925B4-6EE5-C1EE-A0E4-297511FE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0F25B-0215-B3AC-3038-70A8461D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4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053D-6075-71F2-F49F-C36E933EB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925" y="355765"/>
            <a:ext cx="9758149" cy="3073235"/>
          </a:xfrm>
        </p:spPr>
        <p:txBody>
          <a:bodyPr>
            <a:noAutofit/>
          </a:bodyPr>
          <a:lstStyle/>
          <a:p>
            <a:r>
              <a:rPr lang="en-US" sz="4800" dirty="0"/>
              <a:t>Understanding variability in response to therapy across patients with colorectal cancer metastasizing to liver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2CD09-52A7-6752-9DE4-1AB8A3911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Adam </a:t>
            </a:r>
            <a:r>
              <a:rPr lang="pl-PL" dirty="0" err="1"/>
              <a:t>Wojtulewski</a:t>
            </a:r>
            <a:endParaRPr lang="pl-PL" dirty="0"/>
          </a:p>
          <a:p>
            <a:r>
              <a:rPr lang="pl-PL" dirty="0" err="1"/>
              <a:t>Moffitt</a:t>
            </a:r>
            <a:r>
              <a:rPr lang="pl-PL" dirty="0"/>
              <a:t> </a:t>
            </a:r>
            <a:r>
              <a:rPr lang="pl-PL" dirty="0" err="1"/>
              <a:t>Cancer</a:t>
            </a:r>
            <a:r>
              <a:rPr lang="pl-PL" dirty="0"/>
              <a:t> Center</a:t>
            </a:r>
          </a:p>
          <a:p>
            <a:r>
              <a:rPr lang="pl-PL" dirty="0"/>
              <a:t>Machine Learning </a:t>
            </a:r>
            <a:r>
              <a:rPr lang="pl-PL" dirty="0" err="1"/>
              <a:t>Department</a:t>
            </a:r>
            <a:endParaRPr lang="pl-PL" dirty="0"/>
          </a:p>
          <a:p>
            <a:r>
              <a:rPr lang="pl-PL" dirty="0"/>
              <a:t>Karolak Lab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84447-6B9E-6F17-A60B-41A70481A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433" y="5269103"/>
            <a:ext cx="1233132" cy="123313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4024BB3-09BF-11D9-DFE8-210A6BAD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0233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F8EB-6095-B589-29F1-AA667218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93B051B8-36E0-B3A6-FC88-5FA7BA5818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17540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55B708-9AE9-2B6F-90E1-30AACBC2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Neural Networks Work</a:t>
            </a:r>
          </a:p>
        </p:txBody>
      </p:sp>
      <p:pic>
        <p:nvPicPr>
          <p:cNvPr id="8" name="Content Placeholder 7" descr="A diagram of functions and functions&#10;&#10;Description automatically generated">
            <a:extLst>
              <a:ext uri="{FF2B5EF4-FFF2-40B4-BE49-F238E27FC236}">
                <a16:creationId xmlns:a16="http://schemas.microsoft.com/office/drawing/2014/main" id="{2E138895-82D1-F330-27A5-3E89A8B5F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29" y="1877876"/>
            <a:ext cx="8659378" cy="4351338"/>
          </a:xfrm>
          <a:prstGeom prst="rect">
            <a:avLst/>
          </a:prstGeom>
        </p:spPr>
      </p:pic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7F36A40A-ABD3-0404-7AB4-C8A32810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91407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(Deep 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F8EB-6095-B589-29F1-AA667218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966B83F8-6316-2D5D-7A07-F009B2F6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556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F8EB-6095-B589-29F1-AA667218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65F143CD-C18D-6665-7B21-143AD59F8A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19673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0058-664E-DCE5-64CB-DA9536BDD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CB5BF-5C87-8EFB-3FB6-62C6D4AB6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CF2FABA-A77F-479B-F19E-5AAFFC5C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98934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6415-E95B-16F0-C49E-9BFD4AE6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D7CB0-C86C-60F7-9EE7-D6D4C85D0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 learning to Moffitt Data</a:t>
            </a:r>
          </a:p>
          <a:p>
            <a:r>
              <a:rPr lang="en-US" dirty="0"/>
              <a:t>Development of a self-learning interface to support clinical decision making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DEB80224-3FA8-C97A-43EC-031BF470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0579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0058-664E-DCE5-64CB-DA9536BDD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CB5BF-5C87-8EFB-3FB6-62C6D4AB6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Family, Machine Learning, team members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248D0055-7C2B-AC18-6488-67387B2D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7412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0058-664E-DCE5-64CB-DA9536BDD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CB5BF-5C87-8EFB-3FB6-62C6D4AB6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2D585495-6BC5-23B6-6CD7-D44C5CA146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5719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DE553-2DB9-357B-F45A-1273AA88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Consulted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2C684-5BF0-4C63-6A4D-95BA4B0B5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https://www.cancer.gov/publications/dictionaries/cancer-terms/def/metastasis</a:t>
            </a:r>
          </a:p>
          <a:p>
            <a:r>
              <a:rPr lang="en-US" sz="1400" dirty="0"/>
              <a:t>https://bjssjournals.onlinelibrary.wiley.com/doi/10.1002/bjs5.50341#:~:text=Metachronous%20metastasis%20was%20defined%20as,mm%20of%20the%20resection%20margin.</a:t>
            </a:r>
          </a:p>
          <a:p>
            <a:r>
              <a:rPr lang="en-US" sz="1400" dirty="0"/>
              <a:t>https://www.ncbi.nlm.nih.gov/pmc/articles/PMC3349572/#:~:text=%22Synchronous%20metastasis%22%20and%20%22synchronous,of%20the%20primary%20colon%20cancer.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2C335C-6C5E-EBDC-5D91-866D79B17C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753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8812-B014-D580-5432-F8D2A38C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691E0-9B5D-5B37-CCB7-928E599DB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5304" cy="4351338"/>
          </a:xfrm>
        </p:spPr>
        <p:txBody>
          <a:bodyPr/>
          <a:lstStyle/>
          <a:p>
            <a:r>
              <a:rPr lang="en-US" dirty="0"/>
              <a:t>Year, major, university, other info, photo</a:t>
            </a:r>
          </a:p>
          <a:p>
            <a:r>
              <a:rPr lang="en-US" dirty="0"/>
              <a:t>LinkedIn QR code/link -&gt;</a:t>
            </a:r>
          </a:p>
          <a:p>
            <a:r>
              <a:rPr lang="en-US" dirty="0" err="1"/>
              <a:t>Karolak</a:t>
            </a:r>
            <a:r>
              <a:rPr lang="en-US" dirty="0"/>
              <a:t> Lab QR code</a:t>
            </a:r>
          </a:p>
          <a:p>
            <a:endParaRPr lang="en-US" dirty="0"/>
          </a:p>
          <a:p>
            <a:r>
              <a:rPr lang="en-US" dirty="0"/>
              <a:t>Internship opportunity to have a hands-on application of machine learning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840B8-7A20-4B11-2644-2A96ABC8F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1" r="12077" b="10307"/>
          <a:stretch/>
        </p:blipFill>
        <p:spPr>
          <a:xfrm>
            <a:off x="10138941" y="3654015"/>
            <a:ext cx="1399709" cy="1664073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CCD6380F-C971-57A6-BB4D-BEA5208CBF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369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564F-615F-713C-E2D7-BA8190D5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Understanding</a:t>
            </a:r>
            <a:r>
              <a:rPr lang="pl-PL" dirty="0"/>
              <a:t> the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F2D8-1495-EB9D-A548-D4404B959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Colorectal cancer (CRC) is the </a:t>
            </a:r>
            <a:r>
              <a:rPr lang="en-US" b="1" dirty="0"/>
              <a:t>second</a:t>
            </a:r>
            <a:r>
              <a:rPr lang="en-US" dirty="0"/>
              <a:t> leading cause of cancer related mortality in men and women combined</a:t>
            </a:r>
            <a:endParaRPr lang="pl-PL" dirty="0"/>
          </a:p>
          <a:p>
            <a:r>
              <a:rPr lang="en-US" dirty="0"/>
              <a:t>Patients with metastatic CRC (mCRC) have an very </a:t>
            </a:r>
            <a:r>
              <a:rPr lang="en-US" b="1" dirty="0"/>
              <a:t>poor survival </a:t>
            </a:r>
            <a:r>
              <a:rPr lang="en-US" dirty="0"/>
              <a:t>rate of as low as 14% at 5-years</a:t>
            </a:r>
          </a:p>
          <a:p>
            <a:pPr lvl="1"/>
            <a:r>
              <a:rPr lang="en-US" dirty="0"/>
              <a:t>Of which, liver metastases account for a large portion of the deaths</a:t>
            </a:r>
            <a:endParaRPr lang="pl-PL" dirty="0"/>
          </a:p>
          <a:p>
            <a:r>
              <a:rPr lang="pl-PL" dirty="0"/>
              <a:t>E</a:t>
            </a:r>
            <a:r>
              <a:rPr lang="en-US" dirty="0" err="1"/>
              <a:t>ffective</a:t>
            </a:r>
            <a:r>
              <a:rPr lang="en-US" dirty="0"/>
              <a:t> chemotherapy agents</a:t>
            </a:r>
            <a:r>
              <a:rPr lang="pl-PL" dirty="0"/>
              <a:t> </a:t>
            </a:r>
            <a:r>
              <a:rPr lang="en-US" dirty="0"/>
              <a:t>and novel systemic therapies</a:t>
            </a:r>
            <a:r>
              <a:rPr lang="pl-PL" dirty="0"/>
              <a:t> </a:t>
            </a:r>
            <a:r>
              <a:rPr lang="pl-PL" dirty="0" err="1"/>
              <a:t>improve</a:t>
            </a:r>
            <a:r>
              <a:rPr lang="pl-PL" dirty="0"/>
              <a:t>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numbers</a:t>
            </a:r>
            <a:endParaRPr lang="en-US" dirty="0"/>
          </a:p>
          <a:p>
            <a:r>
              <a:rPr lang="en-US" dirty="0"/>
              <a:t>However, there is a high </a:t>
            </a:r>
            <a:r>
              <a:rPr lang="en-US" b="1" dirty="0"/>
              <a:t>inter-</a:t>
            </a:r>
            <a:r>
              <a:rPr lang="en-US" dirty="0"/>
              <a:t> and </a:t>
            </a:r>
            <a:r>
              <a:rPr lang="en-US" b="1" dirty="0"/>
              <a:t>intra-tumoral</a:t>
            </a:r>
            <a:r>
              <a:rPr lang="en-US" dirty="0"/>
              <a:t> </a:t>
            </a:r>
            <a:r>
              <a:rPr lang="en-US" b="1" dirty="0"/>
              <a:t>heterogeneity</a:t>
            </a:r>
          </a:p>
          <a:p>
            <a:r>
              <a:rPr lang="en-US" dirty="0"/>
              <a:t>Moreover, patients with similar mCRC features still respond differently to </a:t>
            </a:r>
            <a:r>
              <a:rPr lang="en-US" b="1" dirty="0"/>
              <a:t>treatment</a:t>
            </a:r>
            <a:endParaRPr lang="pl-PL" b="1" dirty="0"/>
          </a:p>
          <a:p>
            <a:pPr lvl="2"/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680B10E0-C8AB-74B5-D19C-39424EE2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015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564F-615F-713C-E2D7-BA8190D5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needs to be researched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F2D8-1495-EB9D-A548-D4404B959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500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is an urgent need to understand the variability in response to therapy across patients with similar cancer features </a:t>
            </a:r>
          </a:p>
          <a:p>
            <a:r>
              <a:rPr lang="en-US" dirty="0"/>
              <a:t>Can we predict response to therapy by integrating clinical, morphologic, and molecular factors (collaboration: Anaya, </a:t>
            </a:r>
            <a:r>
              <a:rPr lang="en-US" dirty="0" err="1"/>
              <a:t>Balagurunathan</a:t>
            </a:r>
            <a:r>
              <a:rPr lang="en-US" dirty="0"/>
              <a:t>, and </a:t>
            </a:r>
            <a:r>
              <a:rPr lang="en-US" dirty="0" err="1"/>
              <a:t>Karolak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goal of </a:t>
            </a:r>
            <a:r>
              <a:rPr lang="en-US" b="1" dirty="0"/>
              <a:t>this study </a:t>
            </a:r>
            <a:r>
              <a:rPr lang="en-US" dirty="0"/>
              <a:t>is to take the first step and understand the variability in response using public </a:t>
            </a:r>
            <a:r>
              <a:rPr lang="en-US" b="1" dirty="0"/>
              <a:t>sequencing</a:t>
            </a:r>
            <a:r>
              <a:rPr lang="en-US" dirty="0"/>
              <a:t> data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E884EF58-49F1-DEB8-AE62-8511B1DB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20" r="8620"/>
          <a:stretch>
            <a:fillRect/>
          </a:stretch>
        </p:blipFill>
        <p:spPr>
          <a:xfrm>
            <a:off x="8707290" y="856447"/>
            <a:ext cx="1348431" cy="1629341"/>
          </a:xfrm>
          <a:prstGeom prst="rect">
            <a:avLst/>
          </a:prstGeom>
          <a:ln w="50800">
            <a:solidFill>
              <a:srgbClr val="FCFFFD"/>
            </a:solidFill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03965AB-DB24-E5CD-5D6E-252407CD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50" r="9853" b="15482"/>
          <a:stretch>
            <a:fillRect/>
          </a:stretch>
        </p:blipFill>
        <p:spPr>
          <a:xfrm>
            <a:off x="9842073" y="1825550"/>
            <a:ext cx="1348431" cy="1703634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0D97F-8CBF-962A-8A13-CCE8B9FCE0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</a:extLst>
          </a:blip>
          <a:srcRect l="14939" r="18814" b="27651"/>
          <a:stretch/>
        </p:blipFill>
        <p:spPr>
          <a:xfrm>
            <a:off x="10842238" y="3042488"/>
            <a:ext cx="1281109" cy="162934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58F83B9D-6AAE-4D0D-0573-9AF27C4C0E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58995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A444-41CF-5BF7-03CD-337A97E9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B8091-7DAD-792F-A756-287349D9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  <a:p>
            <a:r>
              <a:rPr lang="en-US" dirty="0"/>
              <a:t>Data Pre-processing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K-Means Clustering</a:t>
            </a:r>
          </a:p>
          <a:p>
            <a:r>
              <a:rPr lang="en-US" dirty="0"/>
              <a:t>Random Forest Classifier</a:t>
            </a:r>
          </a:p>
          <a:p>
            <a:r>
              <a:rPr lang="en-US" dirty="0"/>
              <a:t>Artificial Neural Networks (Deep Learning)</a:t>
            </a:r>
          </a:p>
          <a:p>
            <a:r>
              <a:rPr lang="en-US" dirty="0"/>
              <a:t>Model verification</a:t>
            </a:r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9A315AD3-37EC-627D-0193-DA4C9421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7023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F8EB-6095-B589-29F1-AA667218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DBCBA43-4CA8-D9A1-637F-2BEA9299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7107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F8EB-6095-B589-29F1-AA667218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941012F-2D82-2FCF-3A7F-59D0D3DB43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2690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F8EB-6095-B589-29F1-AA667218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E2B893B-00F6-7C52-ABAF-A36C3975F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03980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F8EB-6095-B589-29F1-AA667218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58F48D4-ACBE-DD8A-0F1E-BB187E84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26736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384</Words>
  <Application>Microsoft Macintosh PowerPoint</Application>
  <PresentationFormat>Widescreen</PresentationFormat>
  <Paragraphs>52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Understanding variability in response to therapy across patients with colorectal cancer metastasizing to liver</vt:lpstr>
      <vt:lpstr>About me</vt:lpstr>
      <vt:lpstr>Understanding the problem</vt:lpstr>
      <vt:lpstr>What needs to be researched</vt:lpstr>
      <vt:lpstr>Materials and methods</vt:lpstr>
      <vt:lpstr>Datasets</vt:lpstr>
      <vt:lpstr>Data Pre-processing</vt:lpstr>
      <vt:lpstr>Data visualization</vt:lpstr>
      <vt:lpstr>K-Means Clustering</vt:lpstr>
      <vt:lpstr>Random Forest Classifier</vt:lpstr>
      <vt:lpstr>How Neural Networks Work</vt:lpstr>
      <vt:lpstr>Artificial Neural Networks (Deep Learning)</vt:lpstr>
      <vt:lpstr>Model verification</vt:lpstr>
      <vt:lpstr>PowerPoint Presentation</vt:lpstr>
      <vt:lpstr>Future directions</vt:lpstr>
      <vt:lpstr>Acknowledgements</vt:lpstr>
      <vt:lpstr>Thank you</vt:lpstr>
      <vt:lpstr>Sources Consulted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Colorectal Cancer Data Analysis</dc:title>
  <dc:creator>Adam Wojtul128</dc:creator>
  <cp:lastModifiedBy>Karolak, Aleksandra M</cp:lastModifiedBy>
  <cp:revision>4</cp:revision>
  <dcterms:created xsi:type="dcterms:W3CDTF">2023-07-25T20:52:10Z</dcterms:created>
  <dcterms:modified xsi:type="dcterms:W3CDTF">2023-08-03T18:04:29Z</dcterms:modified>
</cp:coreProperties>
</file>